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KhpZ3C9ek" TargetMode="External"/><Relationship Id="rId2" Type="http://schemas.openxmlformats.org/officeDocument/2006/relationships/hyperlink" Target="http://login.proxy.eap.gr/login?url=http://dx.doi.org/10.1080/1367005040866780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unesco.org/gem-report/report/2020/inclusion" TargetMode="External"/><Relationship Id="rId4" Type="http://schemas.openxmlformats.org/officeDocument/2006/relationships/hyperlink" Target="https://files.eric.ed.gov/fulltext/ED60104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43B041-7A69-5095-4006-F7918CD71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46" y="1800728"/>
            <a:ext cx="7496387" cy="1758334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Bilingual Educator</a:t>
            </a:r>
            <a:endParaRPr lang="el-GR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C4421EF-6666-45F6-268B-C374EAF9A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85735"/>
            <a:ext cx="6815669" cy="1292663"/>
          </a:xfrm>
        </p:spPr>
        <p:txBody>
          <a:bodyPr>
            <a:normAutofit/>
          </a:bodyPr>
          <a:lstStyle/>
          <a:p>
            <a:r>
              <a:rPr lang="en-US" sz="2000" dirty="0" err="1"/>
              <a:t>Phd</a:t>
            </a:r>
            <a:r>
              <a:rPr lang="en-US" sz="2000" dirty="0"/>
              <a:t> Candidate: </a:t>
            </a:r>
            <a:r>
              <a:rPr lang="en-US" sz="2000" dirty="0" err="1"/>
              <a:t>Arsenia</a:t>
            </a:r>
            <a:r>
              <a:rPr lang="en-US" sz="2000" dirty="0"/>
              <a:t> </a:t>
            </a:r>
            <a:r>
              <a:rPr lang="en-US" sz="2000" dirty="0" err="1"/>
              <a:t>Anagnou</a:t>
            </a:r>
            <a:endParaRPr lang="en-US" sz="2000" dirty="0"/>
          </a:p>
          <a:p>
            <a:r>
              <a:rPr lang="en-US" sz="2000" dirty="0"/>
              <a:t>University of Alicante, Spain</a:t>
            </a:r>
            <a:endParaRPr lang="el-GR" sz="2000" dirty="0"/>
          </a:p>
          <a:p>
            <a:r>
              <a:rPr lang="en-US" sz="2000" dirty="0"/>
              <a:t>July,2024</a:t>
            </a: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E79DDAE-F04E-84CF-D9B8-86FC39BF5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49867" cy="8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FCEA43-ED07-F981-98BE-46C0CCE5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dilemma of language, culture, and identity is a dynamic process involving overlapping language affiliations.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Acknowledge, utilize, and expand the linguistic repertoire of students.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Collaboratively create new policies and rules with learners.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Consciousness of language rights throughout the process.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A3E74-1A0F-8921-6EB1-D3EDF68FD001}"/>
              </a:ext>
            </a:extLst>
          </p:cNvPr>
          <p:cNvSpPr txBox="1"/>
          <p:nvPr/>
        </p:nvSpPr>
        <p:spPr>
          <a:xfrm>
            <a:off x="6203854" y="5506536"/>
            <a:ext cx="537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(Hornberger,2004;Penn GSE Edcasts,2011; Unesco,2020)</a:t>
            </a: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D686073C-5B7A-38D3-289E-5F8BB9C0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Navigating the Language, Culture, and Identity Dilemma in BE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66F3A0-09BE-6826-18B7-05F44FD7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Roles and Responsibilities of Bilingual Educators in Diverse Educational Settings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9F35A6-7B2A-AEBC-7C35-810CFF37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As Hornberger illustrates: “Bilingual educators are simultaneously researchers, teachers, and language planners” (p.168).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Offer equal educational framework.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Speak their language.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Make connections.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Create a sense of acceptance.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91A7D12-7F76-0283-E437-9D98CE28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257" y="4946818"/>
            <a:ext cx="3657600" cy="1406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A198A-7AFC-89AE-FEA1-332807705DAF}"/>
              </a:ext>
            </a:extLst>
          </p:cNvPr>
          <p:cNvSpPr txBox="1"/>
          <p:nvPr/>
        </p:nvSpPr>
        <p:spPr>
          <a:xfrm>
            <a:off x="2475915" y="5691202"/>
            <a:ext cx="6162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(Hornberger,2004;Penn GSE Edcasts,2011; Unesco,2020)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606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97FF2F-0F3B-F837-B9E1-DC30568B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40231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FA3D0D-1C45-9CBC-1B5C-3C10EDA2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5" y="1322363"/>
            <a:ext cx="10719582" cy="47830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dirty="0"/>
              <a:t>August, D., &amp; Shanahan, T. (Eds.). (2006). Developing Literacy in Second-Language Learners: Report of the National Literacy Panel on Language-Minority Children and Youth. Lawrence Erlbaum Associates.</a:t>
            </a:r>
          </a:p>
          <a:p>
            <a:pPr marL="0" indent="0">
              <a:buNone/>
            </a:pPr>
            <a:r>
              <a:rPr lang="en-US" sz="1400" dirty="0"/>
              <a:t>Baker, C. (2011). Foundations of Bilingual Education and Bilingualism (5th ed.). Multilingual Matters.</a:t>
            </a:r>
          </a:p>
          <a:p>
            <a:pPr marL="0" indent="0">
              <a:buNone/>
            </a:pPr>
            <a:r>
              <a:rPr lang="en-US" sz="1400" dirty="0"/>
              <a:t>Cummins, J., &amp; Hornberger, N. H. (Eds.). (2008). Encyclopedia of Language and Education (2nd ed.). Springer.</a:t>
            </a:r>
          </a:p>
          <a:p>
            <a:pPr marL="0" indent="0">
              <a:buNone/>
            </a:pPr>
            <a:r>
              <a:rPr lang="en-US" sz="1400" dirty="0"/>
              <a:t>García, O. (2009). Bilingual Education in the 21st Century: A Global Perspective. Wiley-Blackwell.</a:t>
            </a:r>
          </a:p>
          <a:p>
            <a:pPr marL="0" indent="0">
              <a:buNone/>
            </a:pPr>
            <a:r>
              <a:rPr lang="en-US" sz="1400" dirty="0"/>
              <a:t>Genesee, F. (Ed.). (1999). Program Alternatives for Linguistically Diverse Students. Center for Research on Education, Diversity &amp; Excellence.</a:t>
            </a:r>
          </a:p>
          <a:p>
            <a:pPr marL="0" indent="0">
              <a:buNone/>
            </a:pPr>
            <a:r>
              <a:rPr lang="en-US" sz="1400" dirty="0"/>
              <a:t>Hornberger, N. (2004). The continua of biliteracy and the bilingual educator: Educational linguistics in practice. Bilingual Education and Bilingualism, 7(2&amp;3), 155-171. </a:t>
            </a:r>
            <a:r>
              <a:rPr lang="en-US" sz="1400" dirty="0">
                <a:hlinkClick r:id="rId2"/>
              </a:rPr>
              <a:t>http://login.proxy.eap.gr/login?url=http://dx.doi.org/10.1080/13670050408667806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The Penn GSE </a:t>
            </a:r>
            <a:r>
              <a:rPr lang="en-US" sz="1400" dirty="0" err="1"/>
              <a:t>Edcasts</a:t>
            </a:r>
            <a:r>
              <a:rPr lang="en-US" sz="1400" dirty="0"/>
              <a:t> – Does multilingual Education Matter? (7 June 2011, Duration: 14.36΄) </a:t>
            </a:r>
            <a:r>
              <a:rPr lang="en-US" sz="1400" dirty="0">
                <a:hlinkClick r:id="rId3"/>
              </a:rPr>
              <a:t>https://www.youtube.com/watch?v=5KKhpZ3C9ek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Thomas, W. P., &amp; Collier, V. P. (2002). A National Study of School Effectiveness for Language Minority Students' Long-Term Academic Achievement. Center for Research on Education, Diversity &amp; Excellence.</a:t>
            </a:r>
          </a:p>
          <a:p>
            <a:pPr marL="0" indent="0">
              <a:buNone/>
            </a:pPr>
            <a:r>
              <a:rPr lang="en-US" sz="1400" dirty="0"/>
              <a:t>U.S. Department of Education. (2015). Dual Language Education Programs: Current State Policies and Practices. Office of English Language Acquisition. Retrieved from: </a:t>
            </a:r>
            <a:r>
              <a:rPr lang="en-US" sz="1400" dirty="0">
                <a:hlinkClick r:id="rId4"/>
              </a:rPr>
              <a:t>https://files.eric.ed.gov/fulltext/ED601041.pdf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UNESCO (2020). Global Education Monitoring Report Inclusion and education: All means all, United Nations Educational, Scientific and Cultural Organization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https://en.unesco.org/gem-report/report/2020/inclusion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Valdés, G., Bunch, G., Snow, C. E., &amp; Lee, C. (2005). Bilingualism and Education. In D. L. R. </a:t>
            </a:r>
            <a:r>
              <a:rPr lang="en-US" sz="1400" dirty="0" err="1"/>
              <a:t>Vandeyar</a:t>
            </a:r>
            <a:r>
              <a:rPr lang="en-US" sz="1400" dirty="0"/>
              <a:t>, L. (Ed.), Handbook of Research in Second Language Teaching and Learning (pp. 107-122). Routledge.</a:t>
            </a:r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1334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7C92E8-1B33-8665-6F95-DE2ABAD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2" y="1643315"/>
            <a:ext cx="9601196" cy="6778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BILINGUAL EDUCATION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B8BB38-E2E5-B3A9-5D50-275AB88AF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Bilingual education (BL) </a:t>
            </a:r>
            <a:r>
              <a:rPr lang="en-US" sz="2800" dirty="0">
                <a:solidFill>
                  <a:schemeClr val="tx1"/>
                </a:solidFill>
              </a:rPr>
              <a:t>involves instructing students in academic content using both their native language and the host country's second language.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This method seeks to develop students' fluency in both languages, while also ensuring they attain language acquisition and academic proficiency across different subjects.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3475F-0237-5ECE-135E-5D33F79B5DA1}"/>
              </a:ext>
            </a:extLst>
          </p:cNvPr>
          <p:cNvSpPr txBox="1"/>
          <p:nvPr/>
        </p:nvSpPr>
        <p:spPr>
          <a:xfrm>
            <a:off x="6093656" y="5691202"/>
            <a:ext cx="5484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(Baker, 2011; Cummins, &amp; Hornberger, 2008 ;García, 2009)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18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C9CC15-A219-F6DB-9B3A-55652145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Types of Bilingual Education Programs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5A2F70-E2DA-7565-2CA5-AE2D32AE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Transitional Bilingual Education </a:t>
            </a:r>
            <a:r>
              <a:rPr lang="en-US" dirty="0"/>
              <a:t>(TBE): Students start learning in their native language and gradually transition to the second language.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Dual-Language or Two-Way Immersion Programs</a:t>
            </a:r>
            <a:r>
              <a:rPr lang="en-US" dirty="0"/>
              <a:t>: Both native speakers of the target language and English speakers are taught together, with instruction delivered in both languages.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Maintenance or Developmental Bilingual Education</a:t>
            </a:r>
            <a:r>
              <a:rPr lang="en-US" dirty="0"/>
              <a:t>: Aims to maintain and develop the student's native language while they learn a second language.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6D304-EC35-C294-9EDD-D0FDD57546C0}"/>
              </a:ext>
            </a:extLst>
          </p:cNvPr>
          <p:cNvSpPr txBox="1"/>
          <p:nvPr/>
        </p:nvSpPr>
        <p:spPr>
          <a:xfrm>
            <a:off x="3643532" y="5691202"/>
            <a:ext cx="7779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(Cummins, &amp; Hornberger, 2008; García, 2009; </a:t>
            </a:r>
            <a:r>
              <a:rPr lang="en-US" dirty="0"/>
              <a:t>U.S. Department of Education, 2015</a:t>
            </a:r>
            <a:r>
              <a:rPr lang="de-DE" dirty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522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4783D6-4866-4C5E-29AE-7496020D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28" y="1390095"/>
            <a:ext cx="9601196" cy="790397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Goals and Benefits of Bilingual Education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120997-DBCE-9ABC-5107-711AB0D7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556932"/>
            <a:ext cx="10621108" cy="346404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Linguistic Proficiency: </a:t>
            </a:r>
            <a:r>
              <a:rPr lang="en-US" dirty="0"/>
              <a:t>Ensuring students become proficient in both languages.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Academic Achievement: </a:t>
            </a:r>
            <a:r>
              <a:rPr lang="en-US" dirty="0"/>
              <a:t>Helping students meet standard educational benchmarks in all subjects.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Cultural Competence: </a:t>
            </a:r>
            <a:r>
              <a:rPr lang="en-US" dirty="0"/>
              <a:t>Promoting understanding and appreciation of different cultures.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Cognitive Advantages: </a:t>
            </a:r>
            <a:r>
              <a:rPr lang="en-US" dirty="0"/>
              <a:t>Enhanced problem-solving skills, creativity, and multitasking abilities.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Academic Benefits: </a:t>
            </a:r>
            <a:r>
              <a:rPr lang="en-US" dirty="0"/>
              <a:t>Improved academic performance in both languages.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Economic Opportunities</a:t>
            </a:r>
            <a:r>
              <a:rPr lang="en-US" dirty="0"/>
              <a:t>: Better job prospects in a globalized economy.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Social and Cultural: </a:t>
            </a:r>
            <a:r>
              <a:rPr lang="en-US" dirty="0"/>
              <a:t>Greater cultural awareness and sensitivity. </a:t>
            </a:r>
          </a:p>
          <a:p>
            <a:pPr marL="0" indent="0">
              <a:buNone/>
            </a:pPr>
            <a:r>
              <a:rPr lang="en-US" sz="1700" dirty="0"/>
              <a:t>                                                                                                                                                       (August, &amp; Shanahan, 2006;Thomas, &amp; Collier, 2002)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003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4F90CE-6ABE-45DB-AC00-71C5C09A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46" y="965458"/>
            <a:ext cx="9794993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Implementing Bilingual Education: </a:t>
            </a:r>
            <a:br>
              <a:rPr lang="en-US" dirty="0"/>
            </a:br>
            <a:r>
              <a:rPr lang="en-US" dirty="0"/>
              <a:t>Key Challenges and Solutions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F6A9E-2C7C-5465-A6F3-41DD8099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2556932"/>
            <a:ext cx="10719582" cy="331893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Resource Intensive: </a:t>
            </a:r>
            <a:r>
              <a:rPr lang="en-US" dirty="0"/>
              <a:t>Requires qualified teachers, appropriate materials, and administrative support.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Language Dominance: </a:t>
            </a:r>
            <a:r>
              <a:rPr lang="en-US" dirty="0"/>
              <a:t>Ensuring both languages receive adequate attention and instruction.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Policy and Attitudes: </a:t>
            </a:r>
            <a:r>
              <a:rPr lang="en-US" dirty="0"/>
              <a:t>Varies by region, with some areas being more supportive of bilingual education than others.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Curriculum Design: </a:t>
            </a:r>
            <a:r>
              <a:rPr lang="en-US" dirty="0"/>
              <a:t>Balancing both languages in the curriculum.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Teacher Training: </a:t>
            </a:r>
            <a:r>
              <a:rPr lang="en-US" dirty="0"/>
              <a:t>Ensuring educators are proficient in both languages and understand bilingual teaching strategies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Assessment: </a:t>
            </a:r>
            <a:r>
              <a:rPr lang="en-US" dirty="0"/>
              <a:t>Developing fair and accurate methods to assess students' proficiency and academic progress in both languages.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8ED62-99FE-BFC5-FAAC-30CACEBA574A}"/>
              </a:ext>
            </a:extLst>
          </p:cNvPr>
          <p:cNvSpPr txBox="1"/>
          <p:nvPr/>
        </p:nvSpPr>
        <p:spPr>
          <a:xfrm>
            <a:off x="6274191" y="5777469"/>
            <a:ext cx="5162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(Genesee, 1999; Thomas, et al., 2002;Valdés, et al. 2005)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05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2F5B86-6706-94DD-87CF-0520B586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BILINGUAL EDUCATOR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D1DEB3-48FF-DD9F-60D4-9D31D6768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Hornberger (2004) notes that the bilingual teacher embodies a combination of three dimensions: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Situated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Teaching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Language planning in linguistically diverse settings.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7EA9869-E1F3-49DF-B990-22B83E8C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87" y="4420267"/>
            <a:ext cx="2452179" cy="1726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1D1FC-F654-C68E-3CB3-F055373EC9A3}"/>
              </a:ext>
            </a:extLst>
          </p:cNvPr>
          <p:cNvSpPr txBox="1"/>
          <p:nvPr/>
        </p:nvSpPr>
        <p:spPr>
          <a:xfrm>
            <a:off x="1015440" y="5457337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(Hornberger,2004)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132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978352-EF12-9CED-AB4D-D7013D05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Bilingual Educator needs to…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71481C-2B4B-5DB8-F377-127D7FE9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Focus on the aspects of continua biliteracy: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Content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Media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Contexts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0D40C3-E698-3B8E-0E18-45072B32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751" y="3429000"/>
            <a:ext cx="2712955" cy="2645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43BC9-9112-28A5-BBB1-1D381BBB6509}"/>
              </a:ext>
            </a:extLst>
          </p:cNvPr>
          <p:cNvSpPr txBox="1"/>
          <p:nvPr/>
        </p:nvSpPr>
        <p:spPr>
          <a:xfrm>
            <a:off x="5474362" y="5421383"/>
            <a:ext cx="23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(Hornberger,2004)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36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B801C5-B365-0D4B-318B-6AAD1FF5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Evolution of freedom to innovate everything new and pioneering with respect to theories and the classroom context.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Awareness that global and local economic, sociopolitical circumstances impact education.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Involvement with respectful consideration of local community beliefs, culture, and attitudes.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Utilization of new media technology tools to enhance communication.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Preparation of students' skills for future aspects such as job finding.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4AE651-59AB-68AA-D078-151472CF05C4}"/>
              </a:ext>
            </a:extLst>
          </p:cNvPr>
          <p:cNvSpPr txBox="1"/>
          <p:nvPr/>
        </p:nvSpPr>
        <p:spPr>
          <a:xfrm>
            <a:off x="5969392" y="5691202"/>
            <a:ext cx="5509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(Hornberger,2004;Penn GSE Edcasts,2011; Unesco,2020)</a:t>
            </a: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B306EF87-788C-EC45-5369-CCCB025D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Integrating Innovation and Cultural Awareness in Bilingual Education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7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473E77-E1BC-352C-AD84-F9AE75470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application of flexibility to change, negotiation, and adjustment of content to classroom needs and interests incorporates a critical view of new communicative forms and practices.</a:t>
            </a:r>
          </a:p>
          <a:p>
            <a:r>
              <a:rPr lang="en-US" dirty="0"/>
              <a:t>The embrace of the acknowledgment that teachers, researchers, and graduate students form a collaborative community rather than a competitive one.</a:t>
            </a:r>
          </a:p>
          <a:p>
            <a:r>
              <a:rPr lang="en-US" dirty="0"/>
              <a:t>The implementation of multiple methods for teaching multilingual education.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26005-B492-B2C6-FBC8-1FD57658BCE1}"/>
              </a:ext>
            </a:extLst>
          </p:cNvPr>
          <p:cNvSpPr txBox="1"/>
          <p:nvPr/>
        </p:nvSpPr>
        <p:spPr>
          <a:xfrm>
            <a:off x="6203853" y="5381713"/>
            <a:ext cx="5317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(Hornberger,2004;Penn GSE Edcasts,2011; Unesco,2020)</a:t>
            </a:r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8DD55B3C-4D35-76B2-4A11-3DD49833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Adapting and Innovating in Multilingual Education: Principles for Effective Teaching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25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1175</Words>
  <Application>Microsoft Office PowerPoint</Application>
  <PresentationFormat>Ευρεία οθόνη</PresentationFormat>
  <Paragraphs>81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Οργανικό</vt:lpstr>
      <vt:lpstr>Characterizing  the Bilingual Educator</vt:lpstr>
      <vt:lpstr>BILINGUAL EDUCATION</vt:lpstr>
      <vt:lpstr>Types of Bilingual Education Programs</vt:lpstr>
      <vt:lpstr>Goals and Benefits of Bilingual Education</vt:lpstr>
      <vt:lpstr>Implementing Bilingual Education:  Key Challenges and Solutions</vt:lpstr>
      <vt:lpstr>BILINGUAL EDUCATOR</vt:lpstr>
      <vt:lpstr>A Bilingual Educator needs to…</vt:lpstr>
      <vt:lpstr>Integrating Innovation and Cultural Awareness in Bilingual Education</vt:lpstr>
      <vt:lpstr>Adapting and Innovating in Multilingual Education: Principles for Effective Teaching</vt:lpstr>
      <vt:lpstr>Navigating the Language, Culture, and Identity Dilemma in BE</vt:lpstr>
      <vt:lpstr>Roles and Responsibilities of Bilingual Educators in Diverse Educational Settings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ARSENIA ANAGN</dc:creator>
  <cp:lastModifiedBy>ARSENIA ANAGN</cp:lastModifiedBy>
  <cp:revision>13</cp:revision>
  <dcterms:created xsi:type="dcterms:W3CDTF">2024-06-22T09:54:53Z</dcterms:created>
  <dcterms:modified xsi:type="dcterms:W3CDTF">2024-06-30T17:24:50Z</dcterms:modified>
</cp:coreProperties>
</file>